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3"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F720432-C693-429A-A1C9-40247E04C329}" type="datetimeFigureOut">
              <a:rPr lang="en-US"/>
              <a:pPr>
                <a:defRPr/>
              </a:pPr>
              <a:t>9/24/2010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FE1653-F6E8-4CF2-B551-88008C9F4A8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B56E7F4-4431-49D8-9013-CDACECDBAA30}" type="datetimeFigureOut">
              <a:rPr lang="en-US"/>
              <a:pPr>
                <a:defRPr/>
              </a:pPr>
              <a:t>9/24/2010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D56807-FD72-4F00-B017-E41AD054EFE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16012E-BD51-4FA6-BB07-9F86490A510B}" type="datetimeFigureOut">
              <a:rPr lang="en-US"/>
              <a:pPr>
                <a:defRPr/>
              </a:pPr>
              <a:t>9/24/2010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135A29-3FD2-44A2-9DC2-A868DF3625E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75A141AF-C639-4F0B-A2C9-B809249FBBA2}" type="datetimeFigureOut">
              <a:rPr lang="en-US"/>
              <a:pPr>
                <a:defRPr/>
              </a:pPr>
              <a:t>9/24/2010</a:t>
            </a:fld>
            <a:endParaRPr lang="en-US"/>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FCB5BFD0-38F5-4EB1-9FB0-85F62DFD4C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CF3CBA-8081-4BA2-82BF-716E0A3D5BAE}" type="datetimeFigureOut">
              <a:rPr lang="en-US"/>
              <a:pPr>
                <a:defRPr/>
              </a:pPr>
              <a:t>9/24/2010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FEE943-C2E5-43E6-9F77-BAAFA7F1421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83C87FC-4B48-4C57-B084-A60D37FB8698}" type="datetimeFigureOut">
              <a:rPr lang="en-US"/>
              <a:pPr>
                <a:defRPr/>
              </a:pPr>
              <a:t>9/24/2010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BD373B-36CA-45B6-8E0F-E0826F2995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0DEACC-2E91-49EC-87BE-55ED6404985D}" type="datetimeFigureOut">
              <a:rPr lang="en-US"/>
              <a:pPr>
                <a:defRPr/>
              </a:pPr>
              <a:t>9/24/2010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578F640-2ACD-423E-AE4C-19081FE993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6EBBD2B-3CD1-45C5-A521-9E07B2ABDEFC}" type="datetimeFigureOut">
              <a:rPr lang="en-US"/>
              <a:pPr>
                <a:defRPr/>
              </a:pPr>
              <a:t>9/24/2010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7AA7868-0B63-4771-945B-C7FC9442B0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164546A-D7CA-41D3-B354-5963AA9E1EB7}" type="datetimeFigureOut">
              <a:rPr lang="en-US"/>
              <a:pPr>
                <a:defRPr/>
              </a:pPr>
              <a:t>9/24/2010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87EB3B-807D-4914-8154-8F1C2B2B8A2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3D73FA2-A44D-4D71-8CE2-B526F4805CA9}" type="datetimeFigureOut">
              <a:rPr lang="en-US"/>
              <a:pPr>
                <a:defRPr/>
              </a:pPr>
              <a:t>9/24/2010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E22DD87-36E0-44B5-9DC3-C730D2DC0AA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E8608E-B129-4DA3-813B-DB3BE59CE7A8}" type="datetimeFigureOut">
              <a:rPr lang="en-US"/>
              <a:pPr>
                <a:defRPr/>
              </a:pPr>
              <a:t>9/24/2010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BAA398-2411-443C-89D1-9B827E58517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2FC79F-5A33-461B-8F11-05B351802D61}" type="datetimeFigureOut">
              <a:rPr lang="en-US"/>
              <a:pPr>
                <a:defRPr/>
              </a:pPr>
              <a:t>9/24/2010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B95253-9D9D-48D8-8A29-FB3844728C6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EC27594-9943-4E90-B19B-6520571702DA}" type="datetimeFigureOut">
              <a:rPr lang="en-US"/>
              <a:pPr>
                <a:defRPr/>
              </a:pPr>
              <a:t>9/24/2010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2A683BD-CA09-4A41-A7F0-71C0FC467FE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smtClean="0"/>
              <a:t>How many times can you write statistics in a minute?</a:t>
            </a:r>
          </a:p>
        </p:txBody>
      </p:sp>
      <p:sp>
        <p:nvSpPr>
          <p:cNvPr id="3" name="Subtitle 2"/>
          <p:cNvSpPr>
            <a:spLocks noGrp="1"/>
          </p:cNvSpPr>
          <p:nvPr>
            <p:ph type="subTitle" idx="1"/>
          </p:nvPr>
        </p:nvSpPr>
        <p:spPr>
          <a:xfrm>
            <a:off x="1295400" y="3810000"/>
            <a:ext cx="6400800" cy="1752600"/>
          </a:xfrm>
        </p:spPr>
        <p:txBody>
          <a:bodyPr>
            <a:normAutofit/>
          </a:bodyPr>
          <a:lstStyle/>
          <a:p>
            <a:r>
              <a:rPr lang="en-US" smtClean="0">
                <a:solidFill>
                  <a:schemeClr val="bg2"/>
                </a:solidFill>
              </a:rPr>
              <a:t>By: Madeline Stenken and Tara Levine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Bias, Errors, and Variability</a:t>
            </a:r>
          </a:p>
        </p:txBody>
      </p:sp>
      <p:sp>
        <p:nvSpPr>
          <p:cNvPr id="9219" name="Content Placeholder 3"/>
          <p:cNvSpPr>
            <a:spLocks noGrp="1"/>
          </p:cNvSpPr>
          <p:nvPr>
            <p:ph sz="half" idx="2"/>
          </p:nvPr>
        </p:nvSpPr>
        <p:spPr>
          <a:xfrm>
            <a:off x="1066800" y="1524000"/>
            <a:ext cx="7162800" cy="4484688"/>
          </a:xfrm>
        </p:spPr>
        <p:txBody>
          <a:bodyPr/>
          <a:lstStyle/>
          <a:p>
            <a:pPr>
              <a:buFont typeface="Arial" charset="0"/>
              <a:buNone/>
            </a:pPr>
            <a:r>
              <a:rPr lang="en-US" smtClean="0">
                <a:solidFill>
                  <a:schemeClr val="bg2"/>
                </a:solidFill>
              </a:rPr>
              <a:t>One discrepancy in our data was that there were so few left-handed people, so the data from them was not necessarily an effective sample for this category. </a:t>
            </a:r>
          </a:p>
          <a:p>
            <a:pPr>
              <a:buFont typeface="Arial" charset="0"/>
              <a:buNone/>
            </a:pPr>
            <a:r>
              <a:rPr lang="en-US" smtClean="0">
                <a:solidFill>
                  <a:schemeClr val="bg2"/>
                </a:solidFill>
              </a:rPr>
              <a:t>Also, it may not make much of a difference but if we counted the times people wrote half of the word, the results may have been different.</a:t>
            </a:r>
          </a:p>
          <a:p>
            <a:pPr>
              <a:buFont typeface="Arial" charset="0"/>
              <a:buNone/>
            </a:pPr>
            <a:r>
              <a:rPr lang="en-US" smtClean="0">
                <a:solidFill>
                  <a:schemeClr val="bg2"/>
                </a:solidFill>
              </a:rPr>
              <a:t>Also, if we would have taken legibility into account, the results may have differed.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en-US" smtClean="0"/>
              <a:t>Conclusion</a:t>
            </a:r>
          </a:p>
        </p:txBody>
      </p:sp>
      <p:sp>
        <p:nvSpPr>
          <p:cNvPr id="26627" name="Rectangle 3"/>
          <p:cNvSpPr>
            <a:spLocks noGrp="1"/>
          </p:cNvSpPr>
          <p:nvPr>
            <p:ph type="body" idx="1"/>
          </p:nvPr>
        </p:nvSpPr>
        <p:spPr/>
        <p:txBody>
          <a:bodyPr/>
          <a:lstStyle/>
          <a:p>
            <a:pPr>
              <a:buFont typeface="Arial" charset="0"/>
              <a:buNone/>
            </a:pPr>
            <a:r>
              <a:rPr lang="en-US" smtClean="0">
                <a:solidFill>
                  <a:schemeClr val="bg2"/>
                </a:solidFill>
              </a:rPr>
              <a:t>From our data we can conclude that whether you are left handed or right handed and whether you use pen or pencil can affect the amount of times you can write statistics in a minute. We also concluded that there are a lot more kids in our class that are right handed than left handed, but there is an even distribution of kids who like to use pen or pencil.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Introduction</a:t>
            </a:r>
          </a:p>
        </p:txBody>
      </p:sp>
      <p:sp>
        <p:nvSpPr>
          <p:cNvPr id="3075" name="Content Placeholder 2"/>
          <p:cNvSpPr>
            <a:spLocks noGrp="1"/>
          </p:cNvSpPr>
          <p:nvPr>
            <p:ph idx="1"/>
          </p:nvPr>
        </p:nvSpPr>
        <p:spPr/>
        <p:txBody>
          <a:bodyPr/>
          <a:lstStyle/>
          <a:p>
            <a:r>
              <a:rPr lang="en-US" smtClean="0">
                <a:solidFill>
                  <a:schemeClr val="bg2"/>
                </a:solidFill>
              </a:rPr>
              <a:t>Gave choice of pencil or pen</a:t>
            </a:r>
          </a:p>
          <a:p>
            <a:r>
              <a:rPr lang="en-US" smtClean="0">
                <a:solidFill>
                  <a:schemeClr val="bg2"/>
                </a:solidFill>
              </a:rPr>
              <a:t>Asked if they were right or left-handed</a:t>
            </a:r>
          </a:p>
          <a:p>
            <a:r>
              <a:rPr lang="en-US" smtClean="0">
                <a:solidFill>
                  <a:schemeClr val="bg2"/>
                </a:solidFill>
              </a:rPr>
              <a:t>Had to write statistics completely and correctly in one minute</a:t>
            </a:r>
          </a:p>
          <a:p>
            <a:r>
              <a:rPr lang="en-US" smtClean="0">
                <a:solidFill>
                  <a:schemeClr val="bg2"/>
                </a:solidFill>
              </a:rPr>
              <a:t>Wanted to see how writing utensils and dominant hands affect how many times you can write statistics in a minute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 Of Times Written In One Minute</a:t>
            </a:r>
          </a:p>
        </p:txBody>
      </p:sp>
      <p:pic>
        <p:nvPicPr>
          <p:cNvPr id="4099" name="Picture 2"/>
          <p:cNvPicPr>
            <a:picLocks noGrp="1" noChangeAspect="1" noChangeArrowheads="1"/>
          </p:cNvPicPr>
          <p:nvPr>
            <p:ph sz="half" idx="1"/>
          </p:nvPr>
        </p:nvPicPr>
        <p:blipFill>
          <a:blip r:embed="rId2" cstate="print"/>
          <a:srcRect/>
          <a:stretch>
            <a:fillRect/>
          </a:stretch>
        </p:blipFill>
        <p:spPr>
          <a:xfrm>
            <a:off x="533400" y="1600200"/>
            <a:ext cx="3825875" cy="3121025"/>
          </a:xfrm>
          <a:noFill/>
        </p:spPr>
      </p:pic>
      <p:pic>
        <p:nvPicPr>
          <p:cNvPr id="4100" name="Picture 3"/>
          <p:cNvPicPr>
            <a:picLocks noGrp="1" noChangeAspect="1" noChangeArrowheads="1"/>
          </p:cNvPicPr>
          <p:nvPr>
            <p:ph sz="half" idx="2"/>
          </p:nvPr>
        </p:nvPicPr>
        <p:blipFill>
          <a:blip r:embed="rId3" cstate="print"/>
          <a:srcRect/>
          <a:stretch>
            <a:fillRect/>
          </a:stretch>
        </p:blipFill>
        <p:spPr>
          <a:xfrm>
            <a:off x="5029200" y="1524000"/>
            <a:ext cx="3000375" cy="3352800"/>
          </a:xfrm>
          <a:noFill/>
        </p:spPr>
      </p:pic>
      <p:sp>
        <p:nvSpPr>
          <p:cNvPr id="4101" name="TextBox 7"/>
          <p:cNvSpPr txBox="1">
            <a:spLocks noChangeArrowheads="1"/>
          </p:cNvSpPr>
          <p:nvPr/>
        </p:nvSpPr>
        <p:spPr bwMode="auto">
          <a:xfrm>
            <a:off x="838200" y="4876800"/>
            <a:ext cx="7162800" cy="1803400"/>
          </a:xfrm>
          <a:prstGeom prst="rect">
            <a:avLst/>
          </a:prstGeom>
          <a:noFill/>
          <a:ln w="9525">
            <a:noFill/>
            <a:miter lim="800000"/>
            <a:headEnd/>
            <a:tailEnd/>
          </a:ln>
        </p:spPr>
        <p:txBody>
          <a:bodyPr>
            <a:spAutoFit/>
          </a:bodyPr>
          <a:lstStyle/>
          <a:p>
            <a:pPr algn="ctr"/>
            <a:r>
              <a:rPr lang="en-US" sz="1600">
                <a:solidFill>
                  <a:schemeClr val="bg2"/>
                </a:solidFill>
                <a:latin typeface="Times New Roman" pitchFamily="18" charset="0"/>
                <a:cs typeface="Times New Roman" pitchFamily="18" charset="0"/>
              </a:rPr>
              <a:t>The mean of the number of times students wrote “statistics” in a minute was 16.48 while the median was 17, so the averages were close. The shape is clustered and slightly left skewed. Because it is left skewed and not symmetric, it does not fit the normal model even though it is unimodal. Also, there is an outlier at 10 which we calculated because the lower fence of the data is 13, and ten is below that. 20, however, is not an outlier because the upper fence is at 21, and 20 is not above that fence. The range is 10, with the max at 20 and the min at 10.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600200" y="0"/>
            <a:ext cx="8229600" cy="1143000"/>
          </a:xfrm>
        </p:spPr>
        <p:txBody>
          <a:bodyPr/>
          <a:lstStyle/>
          <a:p>
            <a:r>
              <a:rPr lang="en-US" smtClean="0"/>
              <a:t>Partner Comparison</a:t>
            </a:r>
          </a:p>
        </p:txBody>
      </p:sp>
      <p:pic>
        <p:nvPicPr>
          <p:cNvPr id="5123" name="Picture 2"/>
          <p:cNvPicPr>
            <a:picLocks noGrp="1" noChangeAspect="1" noChangeArrowheads="1"/>
          </p:cNvPicPr>
          <p:nvPr>
            <p:ph sz="half" idx="1"/>
          </p:nvPr>
        </p:nvPicPr>
        <p:blipFill>
          <a:blip r:embed="rId2" cstate="print"/>
          <a:srcRect/>
          <a:stretch>
            <a:fillRect/>
          </a:stretch>
        </p:blipFill>
        <p:spPr>
          <a:xfrm>
            <a:off x="228600" y="914400"/>
            <a:ext cx="3825875" cy="3121025"/>
          </a:xfrm>
          <a:noFill/>
        </p:spPr>
      </p:pic>
      <p:sp>
        <p:nvSpPr>
          <p:cNvPr id="5124" name="TextBox 6"/>
          <p:cNvSpPr txBox="1">
            <a:spLocks noChangeArrowheads="1"/>
          </p:cNvSpPr>
          <p:nvPr/>
        </p:nvSpPr>
        <p:spPr bwMode="auto">
          <a:xfrm>
            <a:off x="4114800" y="2286000"/>
            <a:ext cx="4800600" cy="2838450"/>
          </a:xfrm>
          <a:prstGeom prst="rect">
            <a:avLst/>
          </a:prstGeom>
          <a:noFill/>
          <a:ln w="9525">
            <a:noFill/>
            <a:miter lim="800000"/>
            <a:headEnd/>
            <a:tailEnd/>
          </a:ln>
        </p:spPr>
        <p:txBody>
          <a:bodyPr>
            <a:spAutoFit/>
          </a:bodyPr>
          <a:lstStyle/>
          <a:p>
            <a:r>
              <a:rPr lang="en-US">
                <a:solidFill>
                  <a:schemeClr val="bg2"/>
                </a:solidFill>
                <a:latin typeface="Calibri" pitchFamily="34" charset="0"/>
              </a:rPr>
              <a:t>Both of our means were close to 16 and our medians were both 17, showing that we had the same centers. However, Tara’s data had a wider range, with being 10 with an outlier, and Madeline’s was only 4.  Tara’s and Madeline’s data were both left skewed, but Madeline’s was unimodal and clustered while Tara’s was uniform in the middle with a wide peak for being unimodal and was more spread out. </a:t>
            </a:r>
          </a:p>
        </p:txBody>
      </p:sp>
      <p:pic>
        <p:nvPicPr>
          <p:cNvPr id="5125" name="Picture 4"/>
          <p:cNvPicPr>
            <a:picLocks noChangeAspect="1" noChangeArrowheads="1"/>
          </p:cNvPicPr>
          <p:nvPr/>
        </p:nvPicPr>
        <p:blipFill>
          <a:blip r:embed="rId3" cstate="print"/>
          <a:srcRect/>
          <a:stretch>
            <a:fillRect/>
          </a:stretch>
        </p:blipFill>
        <p:spPr bwMode="auto">
          <a:xfrm>
            <a:off x="457200" y="3995738"/>
            <a:ext cx="3505200" cy="2862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Comparing Dominant Hand With # of Times Written</a:t>
            </a:r>
          </a:p>
        </p:txBody>
      </p:sp>
      <p:sp>
        <p:nvSpPr>
          <p:cNvPr id="6" name="Content Placeholder 5"/>
          <p:cNvSpPr>
            <a:spLocks noGrp="1"/>
          </p:cNvSpPr>
          <p:nvPr>
            <p:ph sz="quarter" idx="4"/>
          </p:nvPr>
        </p:nvSpPr>
        <p:spPr>
          <a:xfrm>
            <a:off x="4724400" y="1600200"/>
            <a:ext cx="4041775" cy="4525963"/>
          </a:xfrm>
        </p:spPr>
        <p:txBody>
          <a:bodyPr>
            <a:normAutofit/>
          </a:bodyPr>
          <a:lstStyle/>
          <a:p>
            <a:pPr>
              <a:lnSpc>
                <a:spcPct val="90000"/>
              </a:lnSpc>
              <a:buFont typeface="Arial" charset="0"/>
              <a:buNone/>
            </a:pPr>
            <a:r>
              <a:rPr lang="en-US" sz="2000" smtClean="0">
                <a:solidFill>
                  <a:schemeClr val="bg2"/>
                </a:solidFill>
              </a:rPr>
              <a:t>The data for left-handed people was uniform and spread out, with the range being 8 (10-18), which was wider than right-handed people’s range which was 7 (13-20). Additionally, left handed people’s center was around 14.8 while right handed was around 16.8. Right-handed data was more symmetric. We conclude that the statistics for this category are difficult to analyze because there were not many left-handed people in the class, so the data was only drawn from very few students.</a:t>
            </a:r>
          </a:p>
        </p:txBody>
      </p:sp>
      <p:pic>
        <p:nvPicPr>
          <p:cNvPr id="6148" name="Picture 2"/>
          <p:cNvPicPr>
            <a:picLocks noGrp="1" noChangeAspect="1" noChangeArrowheads="1"/>
          </p:cNvPicPr>
          <p:nvPr>
            <p:ph sz="half" idx="2"/>
          </p:nvPr>
        </p:nvPicPr>
        <p:blipFill>
          <a:blip r:embed="rId2" cstate="print"/>
          <a:srcRect/>
          <a:stretch>
            <a:fillRect/>
          </a:stretch>
        </p:blipFill>
        <p:spPr>
          <a:xfrm>
            <a:off x="228600" y="1981200"/>
            <a:ext cx="3825875" cy="3121025"/>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Comparison of Writing Utensil in Relation to # of Times Written</a:t>
            </a:r>
          </a:p>
        </p:txBody>
      </p:sp>
      <p:pic>
        <p:nvPicPr>
          <p:cNvPr id="7173" name="Picture 2"/>
          <p:cNvPicPr>
            <a:picLocks noGrp="1" noChangeAspect="1" noChangeArrowheads="1"/>
          </p:cNvPicPr>
          <p:nvPr>
            <p:ph type="clipArt" sz="half" idx="2"/>
          </p:nvPr>
        </p:nvPicPr>
        <p:blipFill>
          <a:blip r:embed="rId2" cstate="print"/>
          <a:srcRect/>
          <a:stretch>
            <a:fillRect/>
          </a:stretch>
        </p:blipFill>
        <p:spPr>
          <a:xfrm>
            <a:off x="533400" y="2274888"/>
            <a:ext cx="3581400" cy="2925762"/>
          </a:xfrm>
          <a:noFill/>
        </p:spPr>
      </p:pic>
      <p:sp>
        <p:nvSpPr>
          <p:cNvPr id="7176" name="Rectangle 8"/>
          <p:cNvSpPr>
            <a:spLocks noGrp="1"/>
          </p:cNvSpPr>
          <p:nvPr>
            <p:ph type="body" sz="half" idx="4294967295"/>
          </p:nvPr>
        </p:nvSpPr>
        <p:spPr>
          <a:xfrm>
            <a:off x="4648200" y="1600200"/>
            <a:ext cx="4038600" cy="4525963"/>
          </a:xfrm>
        </p:spPr>
        <p:txBody>
          <a:bodyPr/>
          <a:lstStyle/>
          <a:p>
            <a:pPr>
              <a:lnSpc>
                <a:spcPct val="80000"/>
              </a:lnSpc>
              <a:buFont typeface="Arial" charset="0"/>
              <a:buNone/>
            </a:pPr>
            <a:r>
              <a:rPr lang="en-US" sz="2000" smtClean="0">
                <a:solidFill>
                  <a:schemeClr val="bg2"/>
                </a:solidFill>
              </a:rPr>
              <a:t>The graph for people using a pen was unimodal and roughly symmetric and the graph for people using a pencil was also unimodal, but it seems to have a very slight left skew. The pen graph has a center of about 16.67, while the center for the pencil graph is about 16. The range for the pen graph is 7 (13-20) which is lower than the range for the pencil graph which is 10 (10-20). The only reason that the range is so large for pencil though is because of the outlier at 10. Both graphs have the same maximum of 20.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smtClean="0"/>
              <a:t>Marginal Distributions</a:t>
            </a:r>
          </a:p>
        </p:txBody>
      </p:sp>
      <p:sp>
        <p:nvSpPr>
          <p:cNvPr id="8200" name="Rectangle 8"/>
          <p:cNvSpPr>
            <a:spLocks noGrp="1"/>
          </p:cNvSpPr>
          <p:nvPr>
            <p:ph type="body" sz="half" idx="4294967295"/>
          </p:nvPr>
        </p:nvSpPr>
        <p:spPr>
          <a:xfrm>
            <a:off x="457200" y="1600200"/>
            <a:ext cx="4038600" cy="4525963"/>
          </a:xfrm>
        </p:spPr>
        <p:txBody>
          <a:bodyPr/>
          <a:lstStyle/>
          <a:p>
            <a:r>
              <a:rPr lang="en-US" sz="2800" smtClean="0">
                <a:solidFill>
                  <a:schemeClr val="bg2"/>
                </a:solidFill>
              </a:rPr>
              <a:t>Dominant Hand:</a:t>
            </a:r>
          </a:p>
          <a:p>
            <a:pPr lvl="1"/>
            <a:r>
              <a:rPr lang="en-US" sz="2400" smtClean="0">
                <a:solidFill>
                  <a:schemeClr val="bg2"/>
                </a:solidFill>
              </a:rPr>
              <a:t>Left: 5/31=16.13%</a:t>
            </a:r>
          </a:p>
          <a:p>
            <a:pPr lvl="1"/>
            <a:r>
              <a:rPr lang="en-US" sz="2400" smtClean="0">
                <a:solidFill>
                  <a:schemeClr val="bg2"/>
                </a:solidFill>
              </a:rPr>
              <a:t>Right: 26/31=83.87%</a:t>
            </a:r>
          </a:p>
          <a:p>
            <a:r>
              <a:rPr lang="en-US" sz="2800" smtClean="0">
                <a:solidFill>
                  <a:schemeClr val="bg2"/>
                </a:solidFill>
              </a:rPr>
              <a:t>Writing Utensil:</a:t>
            </a:r>
          </a:p>
          <a:p>
            <a:pPr lvl="1"/>
            <a:r>
              <a:rPr lang="en-US" sz="2400" smtClean="0">
                <a:solidFill>
                  <a:schemeClr val="bg2"/>
                </a:solidFill>
              </a:rPr>
              <a:t>Pen: 16/31=51.61%</a:t>
            </a:r>
          </a:p>
          <a:p>
            <a:pPr lvl="1"/>
            <a:r>
              <a:rPr lang="en-US" sz="2400" smtClean="0">
                <a:solidFill>
                  <a:schemeClr val="bg2"/>
                </a:solidFill>
              </a:rPr>
              <a:t>Pencil: 15/31=48.39%</a:t>
            </a:r>
          </a:p>
          <a:p>
            <a:endParaRPr lang="en-US" sz="2800" smtClean="0">
              <a:solidFill>
                <a:schemeClr val="bg2"/>
              </a:solidFill>
            </a:endParaRPr>
          </a:p>
          <a:p>
            <a:pPr lvl="1"/>
            <a:endParaRPr lang="en-US" sz="2400" smtClean="0">
              <a:solidFill>
                <a:schemeClr val="bg2"/>
              </a:solidFill>
            </a:endParaRPr>
          </a:p>
        </p:txBody>
      </p:sp>
      <p:pic>
        <p:nvPicPr>
          <p:cNvPr id="8198" name="Picture 3"/>
          <p:cNvPicPr>
            <a:picLocks noGrp="1" noChangeAspect="1" noChangeArrowheads="1"/>
          </p:cNvPicPr>
          <p:nvPr>
            <p:ph type="clipArt" sz="half" idx="4"/>
          </p:nvPr>
        </p:nvPicPr>
        <p:blipFill>
          <a:blip r:embed="rId2" cstate="print"/>
          <a:srcRect/>
          <a:stretch>
            <a:fillRect/>
          </a:stretch>
        </p:blipFill>
        <p:spPr>
          <a:xfrm>
            <a:off x="5105400" y="1981200"/>
            <a:ext cx="3667125" cy="3373438"/>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p:cNvSpPr>
          <p:nvPr>
            <p:ph type="title"/>
          </p:nvPr>
        </p:nvSpPr>
        <p:spPr/>
        <p:txBody>
          <a:bodyPr/>
          <a:lstStyle/>
          <a:p>
            <a:r>
              <a:rPr lang="en-US" smtClean="0"/>
              <a:t>Conditional Distributions</a:t>
            </a:r>
          </a:p>
        </p:txBody>
      </p:sp>
      <p:sp>
        <p:nvSpPr>
          <p:cNvPr id="23558" name="Rectangle 6"/>
          <p:cNvSpPr>
            <a:spLocks noGrp="1"/>
          </p:cNvSpPr>
          <p:nvPr>
            <p:ph type="body" sz="half" idx="2"/>
          </p:nvPr>
        </p:nvSpPr>
        <p:spPr/>
        <p:txBody>
          <a:bodyPr/>
          <a:lstStyle/>
          <a:p>
            <a:pPr>
              <a:lnSpc>
                <a:spcPct val="80000"/>
              </a:lnSpc>
            </a:pPr>
            <a:r>
              <a:rPr lang="en-US" sz="2400" smtClean="0">
                <a:solidFill>
                  <a:schemeClr val="bg2"/>
                </a:solidFill>
              </a:rPr>
              <a:t>Dominant Hand:</a:t>
            </a:r>
          </a:p>
          <a:p>
            <a:pPr lvl="1">
              <a:lnSpc>
                <a:spcPct val="80000"/>
              </a:lnSpc>
            </a:pPr>
            <a:r>
              <a:rPr lang="en-US" sz="2000" smtClean="0">
                <a:solidFill>
                  <a:schemeClr val="bg2"/>
                </a:solidFill>
              </a:rPr>
              <a:t>Left:</a:t>
            </a:r>
          </a:p>
          <a:p>
            <a:pPr lvl="2">
              <a:lnSpc>
                <a:spcPct val="80000"/>
              </a:lnSpc>
            </a:pPr>
            <a:r>
              <a:rPr lang="en-US" sz="1800" smtClean="0">
                <a:solidFill>
                  <a:schemeClr val="bg2"/>
                </a:solidFill>
              </a:rPr>
              <a:t>Pen: 3/5=60%</a:t>
            </a:r>
          </a:p>
          <a:p>
            <a:pPr lvl="2">
              <a:lnSpc>
                <a:spcPct val="80000"/>
              </a:lnSpc>
            </a:pPr>
            <a:r>
              <a:rPr lang="en-US" sz="1800" smtClean="0">
                <a:solidFill>
                  <a:schemeClr val="bg2"/>
                </a:solidFill>
              </a:rPr>
              <a:t>Pencil: 2/5=40%</a:t>
            </a:r>
          </a:p>
          <a:p>
            <a:pPr lvl="1">
              <a:lnSpc>
                <a:spcPct val="80000"/>
              </a:lnSpc>
            </a:pPr>
            <a:r>
              <a:rPr lang="en-US" sz="2000" smtClean="0">
                <a:solidFill>
                  <a:schemeClr val="bg2"/>
                </a:solidFill>
              </a:rPr>
              <a:t>Right:</a:t>
            </a:r>
          </a:p>
          <a:p>
            <a:pPr lvl="2">
              <a:lnSpc>
                <a:spcPct val="80000"/>
              </a:lnSpc>
            </a:pPr>
            <a:r>
              <a:rPr lang="en-US" sz="1800" smtClean="0">
                <a:solidFill>
                  <a:schemeClr val="bg2"/>
                </a:solidFill>
              </a:rPr>
              <a:t>Pen: 13/26=50%</a:t>
            </a:r>
          </a:p>
          <a:p>
            <a:pPr lvl="2">
              <a:lnSpc>
                <a:spcPct val="80000"/>
              </a:lnSpc>
            </a:pPr>
            <a:r>
              <a:rPr lang="en-US" sz="1800" smtClean="0">
                <a:solidFill>
                  <a:schemeClr val="bg2"/>
                </a:solidFill>
              </a:rPr>
              <a:t>Pencil: 13/26=50%</a:t>
            </a:r>
          </a:p>
          <a:p>
            <a:pPr>
              <a:lnSpc>
                <a:spcPct val="80000"/>
              </a:lnSpc>
            </a:pPr>
            <a:r>
              <a:rPr lang="en-US" sz="2400" smtClean="0">
                <a:solidFill>
                  <a:schemeClr val="bg2"/>
                </a:solidFill>
              </a:rPr>
              <a:t>Writing Utensil:</a:t>
            </a:r>
          </a:p>
          <a:p>
            <a:pPr lvl="1">
              <a:lnSpc>
                <a:spcPct val="80000"/>
              </a:lnSpc>
            </a:pPr>
            <a:r>
              <a:rPr lang="en-US" sz="2000" smtClean="0">
                <a:solidFill>
                  <a:schemeClr val="bg2"/>
                </a:solidFill>
              </a:rPr>
              <a:t>Pen:</a:t>
            </a:r>
          </a:p>
          <a:p>
            <a:pPr lvl="2">
              <a:lnSpc>
                <a:spcPct val="80000"/>
              </a:lnSpc>
            </a:pPr>
            <a:r>
              <a:rPr lang="en-US" sz="1800" smtClean="0">
                <a:solidFill>
                  <a:schemeClr val="bg2"/>
                </a:solidFill>
              </a:rPr>
              <a:t>Left: 3/16=18.75%</a:t>
            </a:r>
          </a:p>
          <a:p>
            <a:pPr lvl="2">
              <a:lnSpc>
                <a:spcPct val="80000"/>
              </a:lnSpc>
            </a:pPr>
            <a:r>
              <a:rPr lang="en-US" sz="1800" smtClean="0">
                <a:solidFill>
                  <a:schemeClr val="bg2"/>
                </a:solidFill>
              </a:rPr>
              <a:t>Right: 13/16=81.25%</a:t>
            </a:r>
          </a:p>
          <a:p>
            <a:pPr lvl="1">
              <a:lnSpc>
                <a:spcPct val="80000"/>
              </a:lnSpc>
            </a:pPr>
            <a:r>
              <a:rPr lang="en-US" sz="2000" smtClean="0">
                <a:solidFill>
                  <a:schemeClr val="bg2"/>
                </a:solidFill>
              </a:rPr>
              <a:t>Pencil:</a:t>
            </a:r>
          </a:p>
          <a:p>
            <a:pPr lvl="2">
              <a:lnSpc>
                <a:spcPct val="80000"/>
              </a:lnSpc>
            </a:pPr>
            <a:r>
              <a:rPr lang="en-US" sz="1800" smtClean="0">
                <a:solidFill>
                  <a:schemeClr val="bg2"/>
                </a:solidFill>
              </a:rPr>
              <a:t>Left: 2/15=13.33%</a:t>
            </a:r>
          </a:p>
          <a:p>
            <a:pPr lvl="2">
              <a:lnSpc>
                <a:spcPct val="80000"/>
              </a:lnSpc>
            </a:pPr>
            <a:r>
              <a:rPr lang="en-US" sz="1800" smtClean="0">
                <a:solidFill>
                  <a:schemeClr val="bg2"/>
                </a:solidFill>
              </a:rPr>
              <a:t>Right: 13/15=86.67%</a:t>
            </a:r>
          </a:p>
          <a:p>
            <a:pPr lvl="2">
              <a:lnSpc>
                <a:spcPct val="80000"/>
              </a:lnSpc>
            </a:pPr>
            <a:endParaRPr lang="en-US" sz="1800" smtClean="0">
              <a:solidFill>
                <a:schemeClr val="bg2"/>
              </a:solidFill>
            </a:endParaRPr>
          </a:p>
        </p:txBody>
      </p:sp>
      <p:pic>
        <p:nvPicPr>
          <p:cNvPr id="23559" name="Picture 3"/>
          <p:cNvPicPr>
            <a:picLocks noGrp="1" noChangeAspect="1" noChangeArrowheads="1"/>
          </p:cNvPicPr>
          <p:nvPr>
            <p:ph sz="half" idx="1"/>
          </p:nvPr>
        </p:nvPicPr>
        <p:blipFill>
          <a:blip r:embed="rId2" cstate="print"/>
          <a:srcRect/>
          <a:stretch>
            <a:fillRect/>
          </a:stretch>
        </p:blipFill>
        <p:spPr>
          <a:xfrm>
            <a:off x="609600" y="2362200"/>
            <a:ext cx="3667125" cy="3373438"/>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r>
              <a:rPr lang="en-US" sz="4000" smtClean="0"/>
              <a:t>Marginal and Conditional Distributions</a:t>
            </a:r>
          </a:p>
        </p:txBody>
      </p:sp>
      <p:sp>
        <p:nvSpPr>
          <p:cNvPr id="25603" name="Rectangle 3"/>
          <p:cNvSpPr>
            <a:spLocks noGrp="1"/>
          </p:cNvSpPr>
          <p:nvPr>
            <p:ph type="body" idx="1"/>
          </p:nvPr>
        </p:nvSpPr>
        <p:spPr/>
        <p:txBody>
          <a:bodyPr/>
          <a:lstStyle/>
          <a:p>
            <a:pPr>
              <a:buFont typeface="Arial" charset="0"/>
              <a:buNone/>
            </a:pPr>
            <a:r>
              <a:rPr lang="en-US" dirty="0" smtClean="0">
                <a:solidFill>
                  <a:schemeClr val="bg2"/>
                </a:solidFill>
              </a:rPr>
              <a:t>It is clear that there are mostly right-handed people in the class, but there was almost an equal amount of people who chose to use pen or pencil. For left handed people it was pretty even on their writing utensil choice and for right handed people it actually was even. </a:t>
            </a:r>
            <a:r>
              <a:rPr lang="en-US" smtClean="0">
                <a:solidFill>
                  <a:schemeClr val="bg2"/>
                </a:solidFill>
              </a:rPr>
              <a:t>And since none of the calculations matched up, the variables </a:t>
            </a:r>
            <a:r>
              <a:rPr lang="en-US" smtClean="0">
                <a:solidFill>
                  <a:schemeClr val="bg2"/>
                </a:solidFill>
              </a:rPr>
              <a:t>are </a:t>
            </a:r>
            <a:r>
              <a:rPr lang="en-US" smtClean="0">
                <a:solidFill>
                  <a:schemeClr val="bg2"/>
                </a:solidFill>
              </a:rPr>
              <a:t>dependent </a:t>
            </a:r>
            <a:r>
              <a:rPr lang="en-US" smtClean="0">
                <a:solidFill>
                  <a:schemeClr val="bg2"/>
                </a:solidFill>
              </a:rPr>
              <a:t>from one another.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799</Words>
  <Application>Microsoft Office PowerPoint</Application>
  <PresentationFormat>On-screen Show (4:3)</PresentationFormat>
  <Paragraphs>45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Arial</vt:lpstr>
      <vt:lpstr>Times New Roman</vt:lpstr>
      <vt:lpstr>Office Theme</vt:lpstr>
      <vt:lpstr>How many times can you write statistics in a minute?</vt:lpstr>
      <vt:lpstr>Introduction</vt:lpstr>
      <vt:lpstr># Of Times Written In One Minute</vt:lpstr>
      <vt:lpstr>Partner Comparison</vt:lpstr>
      <vt:lpstr>Comparing Dominant Hand With # of Times Written</vt:lpstr>
      <vt:lpstr>Comparison of Writing Utensil in Relation to # of Times Written</vt:lpstr>
      <vt:lpstr>Marginal Distributions</vt:lpstr>
      <vt:lpstr>Conditional Distributions</vt:lpstr>
      <vt:lpstr>Marginal and Conditional Distributions</vt:lpstr>
      <vt:lpstr>Bias, Errors, and Variability</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many times can you write statistics in a minute?</dc:title>
  <dc:creator>Stenken.M484</dc:creator>
  <cp:lastModifiedBy>Lauren Senske</cp:lastModifiedBy>
  <cp:revision>16</cp:revision>
  <dcterms:created xsi:type="dcterms:W3CDTF">2010-09-23T16:00:02Z</dcterms:created>
  <dcterms:modified xsi:type="dcterms:W3CDTF">2010-09-24T16:52:21Z</dcterms:modified>
</cp:coreProperties>
</file>